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2.xml" ContentType="application/vnd.openxmlformats-officedocument.theme+xml"/>
  <Override PartName="/ppt/tags/tag62.xml" ContentType="application/vnd.openxmlformats-officedocument.presentationml.tags+xml"/>
  <Override PartName="/ppt/notesSlides/notesSlide1.xml" ContentType="application/vnd.openxmlformats-officedocument.presentationml.notesSlide+xml"/>
  <Override PartName="/ppt/tags/tag6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306" r:id="rId2"/>
    <p:sldId id="30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D916B-BCDB-478C-8825-530B1D7E907B}" type="datetimeFigureOut">
              <a:rPr lang="zh-CN" altLang="en-US" smtClean="0"/>
              <a:t>2023-03-21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E1DD9-B0C6-4CD1-A3F0-1D8079542E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304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新版</a:t>
            </a:r>
            <a:r>
              <a:rPr lang="en-US" altLang="zh-CN" dirty="0"/>
              <a:t>APP</a:t>
            </a:r>
            <a:r>
              <a:rPr lang="zh-CN" altLang="en-US" dirty="0"/>
              <a:t>页面简洁大方，与</a:t>
            </a:r>
            <a:r>
              <a:rPr lang="en-US" altLang="zh-CN" dirty="0"/>
              <a:t>PC</a:t>
            </a:r>
            <a:r>
              <a:rPr lang="zh-CN" altLang="en-US" dirty="0"/>
              <a:t>端职业资格</a:t>
            </a:r>
            <a:r>
              <a:rPr lang="zh-CN" altLang="en-US" dirty="0">
                <a:sym typeface="+mn-ea"/>
              </a:rPr>
              <a:t>资源共享，方便用户随时随地刷题。</a:t>
            </a:r>
            <a:endParaRPr lang="zh-CN" altLang="en-US" dirty="0"/>
          </a:p>
          <a:p>
            <a:r>
              <a:rPr lang="zh-CN" altLang="en-US" dirty="0"/>
              <a:t>应用市场搜索“维普考试</a:t>
            </a:r>
            <a:r>
              <a:rPr lang="en-US" altLang="zh-CN" dirty="0">
                <a:sym typeface="+mn-ea"/>
              </a:rPr>
              <a:t>APP</a:t>
            </a:r>
            <a:r>
              <a:rPr lang="zh-CN" altLang="en-US" dirty="0"/>
              <a:t>”或扫描二维码进行下载使用。</a:t>
            </a:r>
          </a:p>
          <a:p>
            <a:endParaRPr lang="zh-CN" altLang="en-US" dirty="0"/>
          </a:p>
          <a:p>
            <a:r>
              <a:rPr lang="zh-CN" altLang="en-US" dirty="0"/>
              <a:t>APP支持个人用户注册，注册成功的个人用户可在</a:t>
            </a:r>
            <a:r>
              <a:rPr lang="en-US" altLang="zh-CN" dirty="0"/>
              <a:t>“</a:t>
            </a:r>
            <a:r>
              <a:rPr lang="zh-CN" altLang="en-US" dirty="0"/>
              <a:t>我的</a:t>
            </a:r>
            <a:r>
              <a:rPr lang="en-US" altLang="zh-CN" dirty="0"/>
              <a:t>”</a:t>
            </a:r>
            <a:r>
              <a:rPr lang="zh-CN" altLang="en-US" dirty="0"/>
              <a:t>个人中心绑定有权限的机构，进而使用完整的题库服务；</a:t>
            </a:r>
          </a:p>
          <a:p>
            <a:r>
              <a:rPr lang="zh-CN" altLang="en-US" dirty="0"/>
              <a:t>绑定机构权限有两种途径：一是在机构的授权IP范围内连接机构WIFI直接绑定；二是扫描机构授权二维码（用户在机构IP范围内打开平台官网，机构授权二维码会显示在首页右上角的机构名称下）来实现机构绑定。</a:t>
            </a:r>
          </a:p>
          <a:p>
            <a:endParaRPr lang="zh-CN" altLang="en-US" dirty="0"/>
          </a:p>
          <a:p>
            <a:r>
              <a:rPr lang="zh-CN" altLang="en-US" dirty="0"/>
              <a:t>绑定了机构的用户，不再受机构</a:t>
            </a:r>
            <a:r>
              <a:rPr lang="en-US" altLang="zh-CN" dirty="0" err="1"/>
              <a:t>ip</a:t>
            </a:r>
            <a:r>
              <a:rPr lang="zh-CN" altLang="en-US" dirty="0"/>
              <a:t>范围限制，可任意畅享刷题。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2023-03-21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552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2023-03-21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3586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2023-03-21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720775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2023-03-21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52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2023-03-21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412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2023-03-21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062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2023-03-21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4425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2023-03-21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383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2023-03-21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996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2023-03-21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92358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2023-03-21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083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2023-03-21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21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1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7667" y="361950"/>
            <a:ext cx="11416665" cy="613410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08728" y="658907"/>
            <a:ext cx="9720000" cy="30508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思源黑体 CN Regular" panose="020B0500000000000000" charset="-122"/>
                <a:ea typeface="思源黑体 CN Regular" panose="020B0500000000000000" charset="-122"/>
                <a:sym typeface="+mn-ea"/>
              </a:rPr>
              <a:t>移动应用解决方案——</a:t>
            </a:r>
            <a:r>
              <a:rPr lang="zh-CN" altLang="zh-CN" sz="2400" b="1" dirty="0">
                <a:solidFill>
                  <a:prstClr val="black"/>
                </a:solidFill>
                <a:latin typeface="思源黑体 CN Regular" panose="020B0500000000000000" charset="-122"/>
                <a:ea typeface="思源黑体 CN Regular" panose="020B0500000000000000" charset="-122"/>
                <a:sym typeface="+mn-ea"/>
              </a:rPr>
              <a:t>维普考试APP</a:t>
            </a:r>
            <a:r>
              <a:rPr lang="en-US" altLang="zh-CN" sz="2400" b="1" dirty="0">
                <a:solidFill>
                  <a:prstClr val="black"/>
                </a:solidFill>
                <a:latin typeface="思源黑体 CN Regular" panose="020B0500000000000000" charset="-122"/>
                <a:ea typeface="思源黑体 CN Regular" panose="020B0500000000000000" charset="-122"/>
                <a:sym typeface="+mn-ea"/>
              </a:rPr>
              <a:t> </a:t>
            </a:r>
            <a:r>
              <a:rPr lang="zh-CN" altLang="en-US" sz="2400" b="1" dirty="0">
                <a:solidFill>
                  <a:prstClr val="black"/>
                </a:solidFill>
                <a:latin typeface="思源黑体 CN Regular" panose="020B0500000000000000" charset="-122"/>
                <a:ea typeface="思源黑体 CN Regular" panose="020B0500000000000000" charset="-122"/>
                <a:sym typeface="+mn-ea"/>
              </a:rPr>
              <a:t>使用说明</a:t>
            </a:r>
            <a:endParaRPr lang="en-US" altLang="zh-CN" sz="2400" b="1" dirty="0">
              <a:solidFill>
                <a:prstClr val="black"/>
              </a:solidFill>
              <a:latin typeface="思源黑体 CN Regular" panose="020B0500000000000000" charset="-122"/>
              <a:ea typeface="思源黑体 CN Regular" panose="020B0500000000000000" charset="-122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prstClr val="black"/>
                </a:solidFill>
                <a:latin typeface="思源黑体 CN Regular" panose="020B0500000000000000" charset="-122"/>
                <a:ea typeface="思源黑体 CN Regular" panose="020B0500000000000000" charset="-122"/>
                <a:sym typeface="+mn-ea"/>
              </a:rPr>
              <a:t>“维普考试”是基于本平台开发的一款APP应用，用户下载安装该应用后，绑定有权限的机构即可使用完整服务，随时随地调用本平台的各类试题，APP为使用者提供每日闯关、我的错题等个性化应用功能，帮助使用者利用碎片时间完成高效率的学习。</a:t>
            </a:r>
            <a:endParaRPr lang="zh-CN" altLang="en-US" dirty="0">
              <a:solidFill>
                <a:prstClr val="black"/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pic>
        <p:nvPicPr>
          <p:cNvPr id="3" name="图片 2" descr="12529c14dfd4c6d8c750deee304ceb82e2fd5883b4307-Pap4h0"/>
          <p:cNvPicPr>
            <a:picLocks noChangeAspect="1"/>
          </p:cNvPicPr>
          <p:nvPr/>
        </p:nvPicPr>
        <p:blipFill>
          <a:blip r:embed="rId6">
            <a:lum contrast="-6000"/>
          </a:blip>
          <a:stretch>
            <a:fillRect/>
          </a:stretch>
        </p:blipFill>
        <p:spPr>
          <a:xfrm>
            <a:off x="867921" y="413819"/>
            <a:ext cx="970915" cy="970915"/>
          </a:xfrm>
          <a:prstGeom prst="rect">
            <a:avLst/>
          </a:prstGeom>
        </p:spPr>
      </p:pic>
      <p:sp>
        <p:nvSpPr>
          <p:cNvPr id="7" name="矩形 11">
            <a:extLst>
              <a:ext uri="{FF2B5EF4-FFF2-40B4-BE49-F238E27FC236}">
                <a16:creationId xmlns:a16="http://schemas.microsoft.com/office/drawing/2014/main" id="{0AAADA46-1E46-F16D-4CC8-1D50763A3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7906" y="3429000"/>
            <a:ext cx="332334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Regular" panose="020B0500000000000000" charset="-122"/>
                <a:ea typeface="思源黑体 CN Regular" panose="020B0500000000000000" charset="-122"/>
                <a:cs typeface="+mn-cs"/>
                <a:sym typeface="迷你简剪纸"/>
              </a:rPr>
              <a:t>方式一：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charset="-122"/>
                <a:ea typeface="思源黑体 CN Regular" panose="020B0500000000000000" charset="-122"/>
                <a:cs typeface="+mn-cs"/>
                <a:sym typeface="迷你简剪纸"/>
              </a:rPr>
              <a:t>扫描左侧二维码，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 panose="020B0500000000000000" charset="-122"/>
              <a:ea typeface="思源黑体 CN Regular" panose="020B0500000000000000" charset="-122"/>
              <a:cs typeface="+mn-cs"/>
              <a:sym typeface="迷你简剪纸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charset="-122"/>
                <a:ea typeface="思源黑体 CN Regular" panose="020B0500000000000000" charset="-122"/>
                <a:cs typeface="+mn-cs"/>
                <a:sym typeface="迷你简剪纸"/>
              </a:rPr>
              <a:t>获取“维普考试”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charset="-122"/>
                <a:ea typeface="思源黑体 CN Regular" panose="020B0500000000000000" charset="-122"/>
                <a:cs typeface="+mn-cs"/>
                <a:sym typeface="迷你简剪纸"/>
              </a:rPr>
              <a:t>APP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charset="-122"/>
                <a:ea typeface="思源黑体 CN Regular" panose="020B0500000000000000" charset="-122"/>
                <a:cs typeface="+mn-cs"/>
                <a:sym typeface="迷你简剪纸"/>
              </a:rPr>
              <a:t>下载地址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 panose="020B0500000000000000" charset="-122"/>
              <a:ea typeface="思源黑体 CN Regular" panose="020B0500000000000000" charset="-122"/>
              <a:cs typeface="+mn-cs"/>
              <a:sym typeface="迷你简剪纸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 panose="020B0500000000000000" charset="-122"/>
              <a:ea typeface="思源黑体 CN Regular" panose="020B0500000000000000" charset="-122"/>
              <a:cs typeface="+mn-cs"/>
              <a:sym typeface="迷你简剪纸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 panose="020B0500000000000000" charset="-122"/>
              <a:ea typeface="思源黑体 CN Regular" panose="020B0500000000000000" charset="-122"/>
              <a:cs typeface="+mn-cs"/>
              <a:sym typeface="迷你简剪纸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Regular" panose="020B0500000000000000" charset="-122"/>
                <a:ea typeface="思源黑体 CN Regular" panose="020B0500000000000000" charset="-122"/>
                <a:cs typeface="+mn-cs"/>
                <a:sym typeface="迷你简剪纸"/>
              </a:rPr>
              <a:t>方式二：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charset="-122"/>
                <a:ea typeface="思源黑体 CN Regular" panose="020B0500000000000000" charset="-122"/>
                <a:cs typeface="+mn-cs"/>
                <a:sym typeface="迷你简剪纸"/>
              </a:rPr>
              <a:t>各大应用市场搜索“维普考试”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charset="-122"/>
                <a:ea typeface="思源黑体 CN Regular" panose="020B0500000000000000" charset="-122"/>
                <a:cs typeface="+mn-cs"/>
                <a:sym typeface="迷你简剪纸"/>
              </a:rPr>
              <a:t>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charset="-122"/>
                <a:ea typeface="思源黑体 CN Regular" panose="020B0500000000000000" charset="-122"/>
                <a:cs typeface="+mn-cs"/>
                <a:sym typeface="迷你简剪纸"/>
              </a:rPr>
              <a:t>，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 panose="020B0500000000000000" charset="-122"/>
              <a:ea typeface="思源黑体 CN Regular" panose="020B0500000000000000" charset="-122"/>
              <a:cs typeface="+mn-cs"/>
              <a:sym typeface="迷你简剪纸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charset="-122"/>
                <a:ea typeface="思源黑体 CN Regular" panose="020B0500000000000000" charset="-122"/>
                <a:cs typeface="+mn-cs"/>
                <a:sym typeface="迷你简剪纸"/>
              </a:rPr>
              <a:t>获取下载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 panose="020B0500000000000000" charset="-122"/>
              <a:ea typeface="思源黑体 CN Regular" panose="020B0500000000000000" charset="-122"/>
              <a:cs typeface="+mn-cs"/>
              <a:sym typeface="迷你简剪纸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 panose="020B0500000000000000" charset="-122"/>
              <a:ea typeface="思源黑体 CN Regular" panose="020B0500000000000000" charset="-122"/>
              <a:cs typeface="+mn-cs"/>
              <a:sym typeface="迷你简剪纸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C81339D-2631-81DC-0F31-EDD60FC117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239" y="3059030"/>
            <a:ext cx="3048264" cy="30482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维普考试二维码新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5880" y="2636177"/>
            <a:ext cx="1920240" cy="2289810"/>
          </a:xfrm>
          <a:prstGeom prst="rect">
            <a:avLst/>
          </a:prstGeom>
          <a:ln w="38100">
            <a:solidFill>
              <a:srgbClr val="C85F4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387668" y="361950"/>
            <a:ext cx="11416665" cy="613410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4210" y="549910"/>
            <a:ext cx="11264622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  <a:sym typeface="+mn-ea"/>
              </a:rPr>
              <a:t>维普考试</a:t>
            </a:r>
            <a:r>
              <a:rPr kumimoji="0" lang="en-US" altLang="zh-CN" sz="1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  <a:sym typeface="+mn-ea"/>
              </a:rPr>
              <a:t>APP</a:t>
            </a:r>
            <a:r>
              <a:rPr kumimoji="0" lang="zh-CN" altLang="zh-CN" sz="16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/>
                <a:ea typeface="微软雅黑"/>
                <a:cs typeface="+mn-cs"/>
                <a:sym typeface="+mn-ea"/>
              </a:rPr>
              <a:t>使用流程</a:t>
            </a:r>
            <a:r>
              <a:rPr kumimoji="0" lang="zh-CN" altLang="zh-CN" sz="16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  <a:sym typeface="+mn-ea"/>
              </a:rPr>
              <a:t>：</a:t>
            </a:r>
            <a:r>
              <a:rPr kumimoji="0" lang="zh-CN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Regular" panose="020B0500000000000000" charset="-122"/>
                <a:ea typeface="思源黑体 CN Regular" panose="020B0500000000000000" charset="-122"/>
                <a:cs typeface="+mn-cs"/>
                <a:sym typeface="+mn-ea"/>
              </a:rPr>
              <a:t>下载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Regular" panose="020B0500000000000000" charset="-122"/>
                <a:ea typeface="思源黑体 CN Regular" panose="020B0500000000000000" charset="-122"/>
                <a:cs typeface="+mn-cs"/>
                <a:sym typeface="+mn-ea"/>
              </a:rPr>
              <a:t>APP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Regular" panose="020B0500000000000000" charset="-122"/>
                <a:ea typeface="思源黑体 CN Regular" panose="020B0500000000000000" charset="-122"/>
                <a:cs typeface="+mn-cs"/>
                <a:sym typeface="+mn-ea"/>
              </a:rPr>
              <a:t>并安装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Regular" panose="020B0500000000000000" charset="-122"/>
                <a:ea typeface="思源黑体 CN Regular" panose="020B0500000000000000" charset="-122"/>
                <a:cs typeface="+mn-cs"/>
                <a:sym typeface="+mn-ea"/>
              </a:rPr>
              <a:t>      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Regular" panose="020B0500000000000000" charset="-122"/>
                <a:ea typeface="思源黑体 CN Regular" panose="020B0500000000000000" charset="-122"/>
                <a:cs typeface="+mn-cs"/>
                <a:sym typeface="+mn-ea"/>
              </a:rPr>
              <a:t>  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Regular" panose="020B0500000000000000" charset="-122"/>
                <a:ea typeface="思源黑体 CN Regular" panose="020B0500000000000000" charset="-122"/>
                <a:cs typeface="+mn-cs"/>
                <a:sym typeface="+mn-ea"/>
              </a:rPr>
              <a:t>注册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Regular" panose="020B0500000000000000" charset="-122"/>
                <a:ea typeface="思源黑体 CN Regular" panose="020B0500000000000000" charset="-122"/>
                <a:cs typeface="+mn-cs"/>
                <a:sym typeface="+mn-ea"/>
              </a:rPr>
              <a:t>/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Regular" panose="020B0500000000000000" charset="-122"/>
                <a:ea typeface="思源黑体 CN Regular" panose="020B0500000000000000" charset="-122"/>
                <a:cs typeface="+mn-cs"/>
                <a:sym typeface="+mn-ea"/>
              </a:rPr>
              <a:t>登录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Regular" panose="020B0500000000000000" charset="-122"/>
                <a:ea typeface="思源黑体 CN Regular" panose="020B0500000000000000" charset="-122"/>
                <a:cs typeface="+mn-cs"/>
                <a:sym typeface="+mn-ea"/>
              </a:rPr>
              <a:t>  </a:t>
            </a:r>
            <a:r>
              <a:rPr lang="en-US" altLang="zh-CN" sz="1600" b="1" dirty="0">
                <a:solidFill>
                  <a:srgbClr val="C00000"/>
                </a:solidFill>
                <a:latin typeface="思源黑体 CN Regular" panose="020B0500000000000000" charset="-122"/>
                <a:ea typeface="思源黑体 CN Regular" panose="020B0500000000000000" charset="-122"/>
                <a:sym typeface="+mn-ea"/>
              </a:rPr>
              <a:t> </a:t>
            </a:r>
            <a:r>
              <a:rPr kumimoji="0" lang="en-US" altLang="zh-CN" sz="1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Regular" panose="020B0500000000000000" charset="-122"/>
                <a:ea typeface="思源黑体 CN Regular" panose="020B0500000000000000" charset="-122"/>
                <a:cs typeface="+mn-cs"/>
                <a:sym typeface="+mn-ea"/>
              </a:rPr>
              <a:t>    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Regular" panose="020B0500000000000000" charset="-122"/>
                <a:ea typeface="思源黑体 CN Regular" panose="020B0500000000000000" charset="-122"/>
                <a:cs typeface="+mn-cs"/>
                <a:sym typeface="+mn-ea"/>
              </a:rPr>
              <a:t> 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Regular" panose="020B0500000000000000" charset="-122"/>
                <a:ea typeface="思源黑体 CN Regular" panose="020B0500000000000000" charset="-122"/>
                <a:cs typeface="+mn-cs"/>
                <a:sym typeface="+mn-ea"/>
              </a:rPr>
              <a:t>绑定机构获取权限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Regular" panose="020B0500000000000000" charset="-122"/>
                <a:ea typeface="思源黑体 CN Regular" panose="020B0500000000000000" charset="-122"/>
                <a:cs typeface="+mn-cs"/>
                <a:sym typeface="+mn-ea"/>
              </a:rPr>
              <a:t>       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Regular" panose="020B0500000000000000" charset="-122"/>
                <a:ea typeface="思源黑体 CN Regular" panose="020B0500000000000000" charset="-122"/>
                <a:cs typeface="+mn-cs"/>
                <a:sym typeface="+mn-ea"/>
              </a:rPr>
              <a:t>使用题库资源并记录个人学习情况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Regular" panose="020B0500000000000000" charset="-122"/>
                <a:ea typeface="思源黑体 CN Regular" panose="020B0500000000000000" charset="-122"/>
                <a:cs typeface="+mn-cs"/>
                <a:sym typeface="+mn-ea"/>
              </a:rPr>
              <a:t>	</a:t>
            </a:r>
          </a:p>
        </p:txBody>
      </p:sp>
      <p:cxnSp>
        <p:nvCxnSpPr>
          <p:cNvPr id="8" name="直接箭头连接符 7"/>
          <p:cNvCxnSpPr/>
          <p:nvPr/>
        </p:nvCxnSpPr>
        <p:spPr>
          <a:xfrm>
            <a:off x="4628221" y="730885"/>
            <a:ext cx="368935" cy="698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5975595" y="723900"/>
            <a:ext cx="368935" cy="698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>
            <a:cxnSpLocks/>
          </p:cNvCxnSpPr>
          <p:nvPr/>
        </p:nvCxnSpPr>
        <p:spPr>
          <a:xfrm>
            <a:off x="8139754" y="723900"/>
            <a:ext cx="346412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81F133C1-829A-B85A-4342-430A031EEC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4212" y="1107202"/>
            <a:ext cx="2448018" cy="522141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22B04C6-BBAF-EB3A-C137-ACD46C55C3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337" y="1107202"/>
            <a:ext cx="2505982" cy="5221414"/>
          </a:xfrm>
          <a:prstGeom prst="rect">
            <a:avLst/>
          </a:prstGeom>
        </p:spPr>
      </p:pic>
      <p:sp>
        <p:nvSpPr>
          <p:cNvPr id="28" name="矩形 11">
            <a:extLst>
              <a:ext uri="{FF2B5EF4-FFF2-40B4-BE49-F238E27FC236}">
                <a16:creationId xmlns:a16="http://schemas.microsoft.com/office/drawing/2014/main" id="{7D78CCB5-3E1F-6ED8-8FAA-CBCF7FC55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7787" y="971816"/>
            <a:ext cx="2823991" cy="524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just">
              <a:tabLst>
                <a:tab pos="406400" algn="l"/>
              </a:tabLst>
            </a:pPr>
            <a:r>
              <a:rPr lang="zh-CN" altLang="zh-CN" sz="1400" b="1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绑定机构权限</a:t>
            </a:r>
            <a:r>
              <a:rPr lang="zh-CN" altLang="en-US" sz="14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说明：</a:t>
            </a:r>
            <a:endParaRPr lang="en-US" altLang="zh-CN" sz="1400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tabLst>
                <a:tab pos="406400" algn="l"/>
              </a:tabLst>
            </a:pPr>
            <a:endParaRPr lang="en-US" altLang="zh-CN" sz="600" dirty="0"/>
          </a:p>
          <a:p>
            <a:pPr lvl="0" algn="just">
              <a:lnSpc>
                <a:spcPct val="150000"/>
              </a:lnSpc>
              <a:tabLst>
                <a:tab pos="406400" algn="l"/>
              </a:tabLst>
            </a:pPr>
            <a:r>
              <a:rPr lang="en-US" altLang="zh-CN" sz="1400" kern="100" dirty="0" smtClean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zh-CN" altLang="zh-CN" sz="1400" kern="100" dirty="0" smtClean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个人</a:t>
            </a:r>
            <a:r>
              <a:rPr lang="zh-CN" altLang="zh-CN" sz="14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用户注册成功后，可以通过绑定已获得授权的机构免费使用</a:t>
            </a:r>
            <a:r>
              <a:rPr lang="en-US" altLang="zh-CN" sz="14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APP</a:t>
            </a:r>
            <a:r>
              <a:rPr lang="zh-CN" altLang="zh-CN" sz="14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的题库资源。</a:t>
            </a:r>
            <a:r>
              <a:rPr lang="zh-CN" altLang="en-US" sz="14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常用</a:t>
            </a:r>
            <a:r>
              <a:rPr lang="zh-CN" altLang="zh-CN" sz="14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绑定机构权限</a:t>
            </a:r>
            <a:r>
              <a:rPr lang="zh-CN" altLang="zh-CN" sz="1400" kern="100" dirty="0" smtClean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有</a:t>
            </a:r>
            <a:r>
              <a:rPr lang="en-US" altLang="zh-CN" sz="1400" kern="100" dirty="0" smtClean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zh-CN" altLang="zh-CN" sz="1400" kern="100" dirty="0" smtClean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种</a:t>
            </a:r>
            <a:r>
              <a:rPr lang="zh-CN" altLang="en-US" sz="1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，这里建议采用定位绑定。</a:t>
            </a:r>
            <a:endParaRPr lang="en-US" altLang="zh-CN" sz="1400" kern="1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1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en-US" altLang="zh-CN" sz="14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WIFI</a:t>
            </a:r>
            <a:r>
              <a:rPr lang="zh-CN" altLang="en-US" sz="14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绑定：</a:t>
            </a:r>
            <a:r>
              <a:rPr lang="zh-CN" altLang="zh-CN" sz="14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手机连接机构指定</a:t>
            </a:r>
            <a:r>
              <a:rPr lang="en-US" altLang="zh-CN" sz="14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IP</a:t>
            </a:r>
            <a:r>
              <a:rPr lang="zh-CN" altLang="zh-CN" sz="14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范围内的</a:t>
            </a:r>
            <a:r>
              <a:rPr lang="en-US" altLang="zh-CN" sz="14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WIFI</a:t>
            </a:r>
            <a:r>
              <a:rPr lang="zh-CN" altLang="en-US" sz="14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（如连接校园网）</a:t>
            </a:r>
            <a:r>
              <a:rPr lang="zh-CN" altLang="zh-CN" sz="14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，使用</a:t>
            </a:r>
            <a:r>
              <a:rPr lang="en-US" altLang="zh-CN" sz="14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APP</a:t>
            </a:r>
            <a:r>
              <a:rPr lang="zh-CN" altLang="zh-CN" sz="14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的</a:t>
            </a:r>
            <a:r>
              <a:rPr lang="en-US" altLang="zh-CN" sz="14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WIFI</a:t>
            </a:r>
            <a:r>
              <a:rPr lang="zh-CN" altLang="zh-CN" sz="14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认证功能自动绑定；</a:t>
            </a:r>
          </a:p>
          <a:p>
            <a:pPr lvl="0" algn="just">
              <a:lnSpc>
                <a:spcPct val="150000"/>
              </a:lnSpc>
            </a:pPr>
            <a:r>
              <a:rPr lang="en-US" altLang="zh-CN" sz="1400" kern="1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zh-CN" altLang="en-US" sz="1400" b="1" kern="1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定位绑定</a:t>
            </a:r>
            <a:endParaRPr lang="en-US" altLang="zh-CN" sz="1400" b="1" kern="100" dirty="0" smtClean="0">
              <a:solidFill>
                <a:srgbClr val="FF0000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14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zh-CN" altLang="en-US" sz="14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二维码绑定</a:t>
            </a:r>
            <a:endParaRPr lang="zh-CN" altLang="zh-CN" sz="1400" kern="1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1400" kern="100" dirty="0" smtClean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zh-CN" altLang="zh-CN" sz="1400" kern="100" dirty="0" smtClean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已</a:t>
            </a:r>
            <a:r>
              <a:rPr lang="zh-CN" altLang="zh-CN" sz="14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绑定机构权限的个人用户在使用维普考试</a:t>
            </a:r>
            <a:r>
              <a:rPr lang="en-US" altLang="zh-CN" sz="14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APP</a:t>
            </a:r>
            <a:r>
              <a:rPr lang="zh-CN" altLang="zh-CN" sz="14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时，将不再受机构绑定</a:t>
            </a:r>
            <a:r>
              <a:rPr lang="en-US" altLang="zh-CN" sz="14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IP</a:t>
            </a:r>
            <a:r>
              <a:rPr lang="zh-CN" altLang="zh-CN" sz="14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范围的限制。</a:t>
            </a:r>
          </a:p>
          <a:p>
            <a:pPr lvl="0" algn="just">
              <a:lnSpc>
                <a:spcPct val="150000"/>
              </a:lnSpc>
            </a:pPr>
            <a:r>
              <a:rPr lang="en-US" altLang="zh-CN" sz="1400" kern="100" dirty="0" smtClean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zh-CN" altLang="zh-CN" sz="1400" kern="100" dirty="0" smtClean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绑定</a:t>
            </a:r>
            <a:r>
              <a:rPr lang="zh-CN" altLang="zh-CN" sz="14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机构后可以通过再次点击机构名称进行解绑操作。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124" y="1107202"/>
            <a:ext cx="2470578" cy="522141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PECIAL_SOURCE" val="bdnul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PECIAL_SOURCE" val="bdnul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402</Words>
  <Application>Microsoft Office PowerPoint</Application>
  <PresentationFormat>宽屏</PresentationFormat>
  <Paragraphs>29</Paragraphs>
  <Slides>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2" baseType="lpstr">
      <vt:lpstr>等线</vt:lpstr>
      <vt:lpstr>楷体</vt:lpstr>
      <vt:lpstr>迷你简剪纸</vt:lpstr>
      <vt:lpstr>思源黑体 CN Regular</vt:lpstr>
      <vt:lpstr>宋体</vt:lpstr>
      <vt:lpstr>微软雅黑</vt:lpstr>
      <vt:lpstr>Arial</vt:lpstr>
      <vt:lpstr>Calibri</vt:lpstr>
      <vt:lpstr>Times New Roman</vt:lpstr>
      <vt:lpstr>1_Office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 羡琳</dc:creator>
  <cp:lastModifiedBy>PC</cp:lastModifiedBy>
  <cp:revision>12</cp:revision>
  <dcterms:created xsi:type="dcterms:W3CDTF">2022-11-17T01:38:26Z</dcterms:created>
  <dcterms:modified xsi:type="dcterms:W3CDTF">2023-03-21T08:36:16Z</dcterms:modified>
</cp:coreProperties>
</file>